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sldIdLst>
    <p:sldId id="291" r:id="rId2"/>
    <p:sldId id="293" r:id="rId3"/>
    <p:sldId id="294" r:id="rId4"/>
    <p:sldId id="295" r:id="rId5"/>
    <p:sldId id="298" r:id="rId6"/>
    <p:sldId id="296" r:id="rId7"/>
    <p:sldId id="297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99FF33"/>
    <a:srgbClr val="FF66FF"/>
    <a:srgbClr val="FF66CC"/>
    <a:srgbClr val="FF33CC"/>
    <a:srgbClr val="D3B857"/>
    <a:srgbClr val="FF6699"/>
    <a:srgbClr val="FFFF66"/>
    <a:srgbClr val="4CDEF2"/>
    <a:srgbClr val="10C7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10" autoAdjust="0"/>
  </p:normalViewPr>
  <p:slideViewPr>
    <p:cSldViewPr>
      <p:cViewPr varScale="1">
        <p:scale>
          <a:sx n="82" d="100"/>
          <a:sy n="82" d="100"/>
        </p:scale>
        <p:origin x="147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8A3E9-25C1-498A-8E51-4FEF8159FF2C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6EBE8-6D38-4A62-BB11-0762BD97FCB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5518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ransition spd="slow">
    <p:wipe dir="d"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</p:cSld>
  <p:clrMapOvr>
    <a:masterClrMapping/>
  </p:clrMapOvr>
  <p:transition spd="slow">
    <p:wipe dir="d"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9AA9C-FDE1-470C-ACB6-A36FB9AF63FE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ipe dir="d"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339AA9C-FDE1-470C-ACB6-A36FB9AF63FE}" type="datetimeFigureOut">
              <a:rPr lang="cs-CZ" smtClean="0"/>
              <a:pPr/>
              <a:t>24.11.2020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81989EB2-3F42-4D45-8600-86BF2ED41E9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>
    <p:wipe dir="d"/>
    <p:sndAc>
      <p:stSnd>
        <p:snd r:embed="rId13" name="chimes.wav"/>
      </p:stSnd>
    </p:sndAc>
  </p:transition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339752" y="3068960"/>
            <a:ext cx="4824536" cy="101566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6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SLOVESNÝ VID</a:t>
            </a:r>
          </a:p>
        </p:txBody>
      </p:sp>
    </p:spTree>
    <p:extLst>
      <p:ext uri="{BB962C8B-B14F-4D97-AF65-F5344CB8AC3E}">
        <p14:creationId xmlns:p14="http://schemas.microsoft.com/office/powerpoint/2010/main" val="2678996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136904" cy="831622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3810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cs-CZ" sz="4400" b="1" dirty="0">
                <a:latin typeface="Calibri" panose="020F0502020204030204" pitchFamily="34" charset="0"/>
                <a:cs typeface="Calibri" panose="020F0502020204030204" pitchFamily="34" charset="0"/>
              </a:rPr>
              <a:t>SLOVESNÝ VID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7859216" cy="4641379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cs-CZ" sz="3200" dirty="0"/>
              <a:t> </a:t>
            </a:r>
            <a:r>
              <a:rPr lang="cs-CZ" sz="3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slovesná kategorie</a:t>
            </a:r>
          </a:p>
          <a:p>
            <a:pPr marL="342900" indent="-342900">
              <a:buFont typeface="Arial" pitchFamily="34" charset="0"/>
              <a:buChar char="•"/>
            </a:pPr>
            <a:endParaRPr lang="cs-CZ" sz="30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cs-CZ" sz="3000" dirty="0">
                <a:latin typeface="Calibri" panose="020F0502020204030204" pitchFamily="34" charset="0"/>
                <a:cs typeface="Calibri" panose="020F0502020204030204" pitchFamily="34" charset="0"/>
              </a:rPr>
              <a:t> schopnost slovesa vyjádřit  </a:t>
            </a:r>
            <a:r>
              <a:rPr lang="cs-CZ" sz="3000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dokonavost</a:t>
            </a:r>
            <a:r>
              <a:rPr lang="cs-CZ" sz="3000" dirty="0">
                <a:latin typeface="Calibri" panose="020F0502020204030204" pitchFamily="34" charset="0"/>
                <a:cs typeface="Calibri" panose="020F0502020204030204" pitchFamily="34" charset="0"/>
              </a:rPr>
              <a:t> nebo</a:t>
            </a:r>
          </a:p>
          <a:p>
            <a:r>
              <a:rPr lang="cs-CZ" sz="30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cs-CZ" sz="3000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nedokonavost</a:t>
            </a:r>
            <a:r>
              <a:rPr lang="cs-CZ" sz="3000" dirty="0">
                <a:latin typeface="Calibri" panose="020F0502020204030204" pitchFamily="34" charset="0"/>
                <a:cs typeface="Calibri" panose="020F0502020204030204" pitchFamily="34" charset="0"/>
              </a:rPr>
              <a:t> děje slovesa</a:t>
            </a:r>
          </a:p>
          <a:p>
            <a:endParaRPr lang="cs-CZ" sz="30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cs-CZ" sz="3000" dirty="0">
                <a:latin typeface="Calibri" panose="020F0502020204030204" pitchFamily="34" charset="0"/>
                <a:cs typeface="Calibri" panose="020F0502020204030204" pitchFamily="34" charset="0"/>
              </a:rPr>
              <a:t>všechny tvary téhož slovesa mají stejný </a:t>
            </a:r>
            <a:r>
              <a:rPr lang="cs-CZ" sz="3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vid</a:t>
            </a:r>
          </a:p>
          <a:p>
            <a:r>
              <a:rPr lang="cs-CZ" sz="30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cs-CZ" sz="3000" b="0" dirty="0">
                <a:latin typeface="Calibri" panose="020F0502020204030204" pitchFamily="34" charset="0"/>
                <a:cs typeface="Calibri" panose="020F0502020204030204" pitchFamily="34" charset="0"/>
              </a:rPr>
              <a:t>(psát, psal bych, píše, bude psát)</a:t>
            </a:r>
          </a:p>
        </p:txBody>
      </p:sp>
    </p:spTree>
    <p:extLst>
      <p:ext uri="{BB962C8B-B14F-4D97-AF65-F5344CB8AC3E}">
        <p14:creationId xmlns:p14="http://schemas.microsoft.com/office/powerpoint/2010/main" val="1291192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352928" cy="90363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b="1" dirty="0">
                <a:latin typeface="Calibri" panose="020F0502020204030204" pitchFamily="34" charset="0"/>
                <a:cs typeface="Calibri" panose="020F0502020204030204" pitchFamily="34" charset="0"/>
              </a:rPr>
              <a:t>VID NEDOKONAVÝ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4569371"/>
          </a:xfrm>
        </p:spPr>
        <p:txBody>
          <a:bodyPr>
            <a:normAutofit/>
          </a:bodyPr>
          <a:lstStyle/>
          <a:p>
            <a:r>
              <a:rPr lang="cs-CZ" sz="2400" dirty="0"/>
              <a:t>A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cs-CZ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SLOVESA VIDU NEDOKONAVÉHO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  vyjadřují děj </a:t>
            </a:r>
            <a:r>
              <a:rPr lang="cs-CZ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neohraničený, stále probíhající</a:t>
            </a:r>
          </a:p>
          <a:p>
            <a:endParaRPr lang="cs-CZ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|&gt;&gt;&gt;&gt;&gt;&gt;&gt;&gt;&gt;&gt;&gt;&gt;&gt;&gt;&gt;&gt;&gt;     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ÍŠE  (stále)</a:t>
            </a:r>
          </a:p>
          <a:p>
            <a:endParaRPr lang="cs-CZ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cs-CZ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budoucí čas je vyjádřen pomocí:</a:t>
            </a:r>
          </a:p>
          <a:p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    - slovesa BÝT(v budoucím čase) + sloveso = bude psát</a:t>
            </a:r>
          </a:p>
          <a:p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    - předpony (např. na-, do-) = napíše, dopíše</a:t>
            </a:r>
          </a:p>
          <a:p>
            <a:endParaRPr lang="cs-CZ" sz="2400" b="0" dirty="0"/>
          </a:p>
          <a:p>
            <a:endParaRPr lang="cs-CZ" sz="2400" b="0" dirty="0"/>
          </a:p>
        </p:txBody>
      </p:sp>
    </p:spTree>
    <p:extLst>
      <p:ext uri="{BB962C8B-B14F-4D97-AF65-F5344CB8AC3E}">
        <p14:creationId xmlns:p14="http://schemas.microsoft.com/office/powerpoint/2010/main" val="2844257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352928" cy="90363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b="1" dirty="0">
                <a:latin typeface="Calibri" panose="020F0502020204030204" pitchFamily="34" charset="0"/>
                <a:cs typeface="Calibri" panose="020F0502020204030204" pitchFamily="34" charset="0"/>
              </a:rPr>
              <a:t>Vid dokonavý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556792"/>
            <a:ext cx="8568952" cy="4896544"/>
          </a:xfrm>
        </p:spPr>
        <p:txBody>
          <a:bodyPr>
            <a:normAutofit/>
          </a:bodyPr>
          <a:lstStyle/>
          <a:p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B) </a:t>
            </a:r>
            <a:r>
              <a:rPr lang="cs-CZ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SLOVESA VIDU DOKONAVÉHO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   vyjadřují děj </a:t>
            </a:r>
            <a:r>
              <a:rPr lang="cs-CZ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ohraničený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, který má začátek a konec</a:t>
            </a:r>
          </a:p>
          <a:p>
            <a:endParaRPr lang="cs-CZ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US" sz="2400" b="0" dirty="0">
                <a:latin typeface="Calibri" panose="020F0502020204030204" pitchFamily="34" charset="0"/>
                <a:cs typeface="Calibri" panose="020F0502020204030204" pitchFamily="34" charset="0"/>
              </a:rPr>
              <a:t>|&gt;&gt;&gt;&gt;&gt;&gt;&gt;&gt;&gt;&gt;&gt;&gt;&gt;&gt;&gt;&gt;&gt;&gt;&gt;|   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NAP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ÍŠE (začne a skončí)</a:t>
            </a:r>
          </a:p>
          <a:p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cs-CZ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nemohou vyjádřit přítomný děj</a:t>
            </a:r>
          </a:p>
          <a:p>
            <a:endParaRPr lang="cs-CZ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jejich přítomné tvary vyjadřují budoucnost </a:t>
            </a:r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(budoucí čas)</a:t>
            </a:r>
          </a:p>
          <a:p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        (napíše, přepíše, dopíše, vypíše, zapíše)</a:t>
            </a:r>
          </a:p>
        </p:txBody>
      </p:sp>
    </p:spTree>
    <p:extLst>
      <p:ext uri="{BB962C8B-B14F-4D97-AF65-F5344CB8AC3E}">
        <p14:creationId xmlns:p14="http://schemas.microsoft.com/office/powerpoint/2010/main" val="396834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352928" cy="90363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b="1" dirty="0">
                <a:latin typeface="Calibri" panose="020F0502020204030204" pitchFamily="34" charset="0"/>
                <a:cs typeface="Calibri" panose="020F0502020204030204" pitchFamily="34" charset="0"/>
              </a:rPr>
              <a:t>OBOUVIDOVÁ SLOVESA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2132856"/>
            <a:ext cx="8568952" cy="4320480"/>
          </a:xfrm>
        </p:spPr>
        <p:txBody>
          <a:bodyPr>
            <a:normAutofit/>
          </a:bodyPr>
          <a:lstStyle/>
          <a:p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C) </a:t>
            </a:r>
            <a:r>
              <a:rPr lang="cs-CZ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SLOVESA VIDU DOKONAVÉHO I NEDOKONAVÉHO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slovesa, která mají stejný tvar pro vid dokonavý i nedokonavý</a:t>
            </a:r>
          </a:p>
          <a:p>
            <a:r>
              <a:rPr lang="cs-CZ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jmenovat</a:t>
            </a:r>
          </a:p>
          <a:p>
            <a:r>
              <a:rPr lang="cs-CZ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obětovat</a:t>
            </a:r>
          </a:p>
          <a:p>
            <a:r>
              <a:rPr lang="cs-CZ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absolvovat</a:t>
            </a:r>
          </a:p>
          <a:p>
            <a:r>
              <a:rPr lang="cs-CZ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věnovat</a:t>
            </a:r>
          </a:p>
          <a:p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232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352928" cy="90363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b="1" dirty="0">
                <a:latin typeface="Calibri" panose="020F0502020204030204" pitchFamily="34" charset="0"/>
                <a:cs typeface="Calibri" panose="020F0502020204030204" pitchFamily="34" charset="0"/>
              </a:rPr>
              <a:t>Vidové dvojice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5112568"/>
          </a:xfrm>
        </p:spPr>
        <p:txBody>
          <a:bodyPr>
            <a:normAutofit fontScale="92500"/>
          </a:bodyPr>
          <a:lstStyle/>
          <a:p>
            <a:r>
              <a:rPr lang="cs-CZ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VIDOVÉ DVOJICE: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cs-CZ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slovesa, která se liší pouze videm </a:t>
            </a:r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(dát – dávat, vynést – vynášet)</a:t>
            </a:r>
          </a:p>
          <a:p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a) nedokonavý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&gt;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dokonavý </a:t>
            </a:r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= pomocí předpony</a:t>
            </a:r>
          </a:p>
          <a:p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       číst – přečíst</a:t>
            </a:r>
          </a:p>
          <a:p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b) dokonavý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&gt;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nedokonavý </a:t>
            </a:r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= pomocí přípony</a:t>
            </a:r>
          </a:p>
          <a:p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       koupit – kupovat</a:t>
            </a:r>
          </a:p>
          <a:p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c) dokonavý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nedokonavý </a:t>
            </a:r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= změna kořene</a:t>
            </a:r>
          </a:p>
          <a:p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       hodit – házet</a:t>
            </a:r>
          </a:p>
          <a:p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d) nedokonavý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&gt;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dokonavý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&gt;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nedokonavý </a:t>
            </a:r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= pomocí předpony a přípony</a:t>
            </a:r>
          </a:p>
          <a:p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       mýt – umýt - umývat  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871035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80920" cy="90363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b="1" dirty="0">
                <a:latin typeface="Calibri" panose="020F0502020204030204" pitchFamily="34" charset="0"/>
                <a:cs typeface="Calibri" panose="020F0502020204030204" pitchFamily="34" charset="0"/>
              </a:rPr>
              <a:t>Děj násobený, záporný rozkaz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064896" cy="4752528"/>
          </a:xfrm>
        </p:spPr>
        <p:txBody>
          <a:bodyPr>
            <a:no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děj násobený</a:t>
            </a:r>
          </a:p>
          <a:p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        -  děj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často opakovaný</a:t>
            </a:r>
          </a:p>
          <a:p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        -  tvoří se pomocí přípon –</a:t>
            </a:r>
            <a:r>
              <a:rPr lang="cs-CZ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íva</a:t>
            </a:r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, -</a:t>
            </a:r>
            <a:r>
              <a:rPr lang="cs-CZ" sz="2400" b="0" dirty="0" err="1">
                <a:latin typeface="Calibri" panose="020F0502020204030204" pitchFamily="34" charset="0"/>
                <a:cs typeface="Calibri" panose="020F0502020204030204" pitchFamily="34" charset="0"/>
              </a:rPr>
              <a:t>áva</a:t>
            </a:r>
            <a:endParaRPr lang="cs-CZ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           sedat – sedávat</a:t>
            </a:r>
          </a:p>
          <a:p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           chodit – chodívat ( i chodívávat)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záporný rozkaz</a:t>
            </a:r>
          </a:p>
          <a:p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        -  tvoří se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pomocí sloves vidu nedokonavého</a:t>
            </a:r>
          </a:p>
          <a:p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</a:t>
            </a:r>
            <a:r>
              <a:rPr lang="cs-CZ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Otevři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dveře!  -  </a:t>
            </a:r>
            <a:r>
              <a:rPr lang="cs-CZ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Neotvírej</a:t>
            </a:r>
            <a:r>
              <a:rPr lang="cs-CZ" sz="240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dveře!</a:t>
            </a:r>
          </a:p>
          <a:p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</a:t>
            </a:r>
            <a:r>
              <a:rPr lang="cs-CZ" sz="2400" b="0" dirty="0">
                <a:latin typeface="Calibri" panose="020F0502020204030204" pitchFamily="34" charset="0"/>
                <a:cs typeface="Calibri" panose="020F0502020204030204" pitchFamily="34" charset="0"/>
              </a:rPr>
              <a:t>(vid dokonavý)    (vid nedokonavý)</a:t>
            </a:r>
          </a:p>
        </p:txBody>
      </p:sp>
    </p:spTree>
    <p:extLst>
      <p:ext uri="{BB962C8B-B14F-4D97-AF65-F5344CB8AC3E}">
        <p14:creationId xmlns:p14="http://schemas.microsoft.com/office/powerpoint/2010/main" val="4070030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í">
  <a:themeElements>
    <a:clrScheme name="Základní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Základní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í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991</TotalTime>
  <Words>325</Words>
  <Application>Microsoft Office PowerPoint</Application>
  <PresentationFormat>Předvádění na obrazovce (4:3)</PresentationFormat>
  <Paragraphs>56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Arial Black</vt:lpstr>
      <vt:lpstr>Calibri</vt:lpstr>
      <vt:lpstr>Základní</vt:lpstr>
      <vt:lpstr>Prezentace aplikace PowerPoint</vt:lpstr>
      <vt:lpstr>SLOVESNÝ VID</vt:lpstr>
      <vt:lpstr>VID NEDOKONAVÝ</vt:lpstr>
      <vt:lpstr>Vid dokonavý</vt:lpstr>
      <vt:lpstr>OBOUVIDOVÁ SLOVESA</vt:lpstr>
      <vt:lpstr>Vidové dvojice</vt:lpstr>
      <vt:lpstr>Děj násobený, záporný rozkaz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Jarní květiny</dc:title>
  <dc:creator>Eva</dc:creator>
  <cp:lastModifiedBy>Světluše Pospíšilová</cp:lastModifiedBy>
  <cp:revision>204</cp:revision>
  <dcterms:created xsi:type="dcterms:W3CDTF">2012-03-26T21:10:22Z</dcterms:created>
  <dcterms:modified xsi:type="dcterms:W3CDTF">2020-11-24T17:11:36Z</dcterms:modified>
</cp:coreProperties>
</file>